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4"/>
  </p:sldMasterIdLst>
  <p:sldIdLst>
    <p:sldId id="256" r:id="rId5"/>
    <p:sldId id="257" r:id="rId6"/>
    <p:sldId id="268" r:id="rId7"/>
    <p:sldId id="283" r:id="rId8"/>
    <p:sldId id="276" r:id="rId9"/>
    <p:sldId id="259" r:id="rId10"/>
    <p:sldId id="260" r:id="rId11"/>
    <p:sldId id="277" r:id="rId12"/>
    <p:sldId id="261" r:id="rId13"/>
    <p:sldId id="278" r:id="rId14"/>
    <p:sldId id="262" r:id="rId15"/>
    <p:sldId id="281" r:id="rId16"/>
    <p:sldId id="266" r:id="rId17"/>
    <p:sldId id="275" r:id="rId18"/>
    <p:sldId id="267" r:id="rId19"/>
    <p:sldId id="279" r:id="rId20"/>
    <p:sldId id="263" r:id="rId21"/>
    <p:sldId id="264" r:id="rId22"/>
    <p:sldId id="282" r:id="rId23"/>
    <p:sldId id="280" r:id="rId24"/>
    <p:sldId id="265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1034562F-9A73-4136-A35C-CBF7FA5500C4}">
          <p14:sldIdLst>
            <p14:sldId id="256"/>
            <p14:sldId id="257"/>
            <p14:sldId id="268"/>
          </p14:sldIdLst>
        </p14:section>
        <p14:section name="Step 1" id="{DC44DCFE-D446-4920-A090-1CC17CFAEB93}">
          <p14:sldIdLst>
            <p14:sldId id="283"/>
            <p14:sldId id="276"/>
            <p14:sldId id="259"/>
            <p14:sldId id="260"/>
          </p14:sldIdLst>
        </p14:section>
        <p14:section name="Step 2" id="{FF65BACA-8650-4550-AD02-9674042779E4}">
          <p14:sldIdLst>
            <p14:sldId id="277"/>
            <p14:sldId id="261"/>
          </p14:sldIdLst>
        </p14:section>
        <p14:section name="Step 3" id="{94F5C6AB-87BE-4DED-808C-6C5F04825CE4}">
          <p14:sldIdLst>
            <p14:sldId id="278"/>
            <p14:sldId id="262"/>
          </p14:sldIdLst>
        </p14:section>
        <p14:section name="Step 6" id="{D61BCCA5-0583-421C-841F-12C3DD353EDB}">
          <p14:sldIdLst>
            <p14:sldId id="281"/>
            <p14:sldId id="266"/>
          </p14:sldIdLst>
        </p14:section>
        <p14:section name="Step 7" id="{7FAABB05-B310-45A7-AA73-AE4C2F2B1AB0}">
          <p14:sldIdLst>
            <p14:sldId id="275"/>
            <p14:sldId id="267"/>
          </p14:sldIdLst>
        </p14:section>
        <p14:section name="Step 4" id="{E3576A1F-9D7F-4732-9978-EAFECEFE1675}">
          <p14:sldIdLst>
            <p14:sldId id="279"/>
            <p14:sldId id="263"/>
            <p14:sldId id="264"/>
          </p14:sldIdLst>
        </p14:section>
        <p14:section name="End" id="{F2DDF1EB-278E-45C9-BE09-4435E6BFD83C}">
          <p14:sldIdLst>
            <p14:sldId id="282"/>
          </p14:sldIdLst>
        </p14:section>
        <p14:section name="Step 5" id="{8010C6D7-FBD9-4732-A5A4-D05312BECEDC}">
          <p14:sldIdLst>
            <p14:sldId id="280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34544" autoAdjust="0"/>
    <p:restoredTop sz="86447" autoAdjust="0"/>
  </p:normalViewPr>
  <p:slideViewPr>
    <p:cSldViewPr>
      <p:cViewPr varScale="1">
        <p:scale>
          <a:sx n="47" d="100"/>
          <a:sy n="47" d="100"/>
        </p:scale>
        <p:origin x="6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72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2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 custLinFactNeighborX="-229" custLinFactNeighborY="3219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 dirty="0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 custLinFactNeighborX="101" custLinFactNeighborY="-330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 dirty="0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 dirty="0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EC00CC6-76F0-4724-89DF-DF97B9016FA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b="1" dirty="0">
              <a:solidFill>
                <a:schemeClr val="bg1"/>
              </a:solidFill>
            </a:rPr>
            <a:t>Present to other departments</a:t>
          </a:r>
        </a:p>
      </dgm:t>
      <dgm:extLst>
        <a:ext uri="{E40237B7-FDA0-4F09-8148-C483321AD2D9}">
          <dgm14:cNvPr xmlns:dgm14="http://schemas.microsoft.com/office/drawing/2010/diagram" id="0" name="" descr="Process diagram consisting of seven steps, with step 5 emphasized."/>
        </a:ext>
      </dgm:extLs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</a:rPr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>
              <a:solidFill>
                <a:schemeClr val="bg1"/>
              </a:solidFill>
            </a:rPr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0" y="76200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>
              <a:solidFill>
                <a:schemeClr val="bg1"/>
              </a:solidFill>
            </a:rPr>
            <a:t>Gather information</a:t>
          </a:r>
        </a:p>
      </dsp:txBody>
      <dsp:txXfrm>
        <a:off x="33448" y="109648"/>
        <a:ext cx="1836429" cy="1075099"/>
      </dsp:txXfrm>
    </dsp:sp>
    <dsp:sp modelId="{F380CEC8-1289-4AC7-B157-1FC33A697C91}">
      <dsp:nvSpPr>
        <dsp:cNvPr id="0" name=""/>
        <dsp:cNvSpPr/>
      </dsp:nvSpPr>
      <dsp:spPr>
        <a:xfrm rot="21552654">
          <a:off x="2071756" y="392963"/>
          <a:ext cx="405850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1762" y="488206"/>
        <a:ext cx="284095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48755">
          <a:off x="7428744" y="2259029"/>
          <a:ext cx="402526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9496" y="2354290"/>
        <a:ext cx="281768" cy="283214"/>
      </dsp:txXfrm>
    </dsp:sp>
    <dsp:sp modelId="{B2F88FE0-BEF8-4314-B624-4ADCC3470790}">
      <dsp:nvSpPr>
        <dsp:cNvPr id="0" name=""/>
        <dsp:cNvSpPr/>
      </dsp:nvSpPr>
      <dsp:spPr>
        <a:xfrm>
          <a:off x="5335587" y="190499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Carry out project</a:t>
          </a:r>
        </a:p>
      </dsp:txBody>
      <dsp:txXfrm>
        <a:off x="5369035" y="1938447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751316">
          <a:off x="4763127" y="2258705"/>
          <a:ext cx="404564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4490" y="2352251"/>
        <a:ext cx="283195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53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Gather information</a:t>
          </a:r>
        </a:p>
      </dsp:txBody>
      <dsp:txXfrm>
        <a:off x="37801" y="72887"/>
        <a:ext cx="1836429" cy="1075099"/>
      </dsp:txXfrm>
    </dsp:sp>
    <dsp:sp modelId="{F380CEC8-1289-4AC7-B157-1FC33A697C91}">
      <dsp:nvSpPr>
        <dsp:cNvPr id="0" name=""/>
        <dsp:cNvSpPr/>
      </dsp:nvSpPr>
      <dsp:spPr>
        <a:xfrm>
          <a:off x="2075171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2075171" y="468829"/>
        <a:ext cx="282454" cy="283214"/>
      </dsp:txXfrm>
    </dsp:sp>
    <dsp:sp modelId="{05C0492C-E09A-4EEC-A573-07011E559F0E}">
      <dsp:nvSpPr>
        <dsp:cNvPr id="0" name=""/>
        <dsp:cNvSpPr/>
      </dsp:nvSpPr>
      <dsp:spPr>
        <a:xfrm>
          <a:off x="2669009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Set up team</a:t>
          </a:r>
        </a:p>
      </dsp:txBody>
      <dsp:txXfrm>
        <a:off x="2702457" y="72887"/>
        <a:ext cx="1836429" cy="1075099"/>
      </dsp:txXfrm>
    </dsp:sp>
    <dsp:sp modelId="{3D185A30-77BD-4AFD-8C68-621F24BA7B4E}">
      <dsp:nvSpPr>
        <dsp:cNvPr id="0" name=""/>
        <dsp:cNvSpPr/>
      </dsp:nvSpPr>
      <dsp:spPr>
        <a:xfrm>
          <a:off x="4739827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4739827" y="468829"/>
        <a:ext cx="282454" cy="283214"/>
      </dsp:txXfrm>
    </dsp:sp>
    <dsp:sp modelId="{05189C71-B846-45DF-BA1E-E9C8A874201F}">
      <dsp:nvSpPr>
        <dsp:cNvPr id="0" name=""/>
        <dsp:cNvSpPr/>
      </dsp:nvSpPr>
      <dsp:spPr>
        <a:xfrm>
          <a:off x="5333665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Plan project</a:t>
          </a:r>
        </a:p>
      </dsp:txBody>
      <dsp:txXfrm>
        <a:off x="5367113" y="72887"/>
        <a:ext cx="1836429" cy="1075099"/>
      </dsp:txXfrm>
    </dsp:sp>
    <dsp:sp modelId="{F235C8FD-AD36-4953-8ECF-ABBC264A2F97}">
      <dsp:nvSpPr>
        <dsp:cNvPr id="0" name=""/>
        <dsp:cNvSpPr/>
      </dsp:nvSpPr>
      <dsp:spPr>
        <a:xfrm>
          <a:off x="7404483" y="374424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>
        <a:off x="7404483" y="468829"/>
        <a:ext cx="282454" cy="283214"/>
      </dsp:txXfrm>
    </dsp:sp>
    <dsp:sp modelId="{779E3D33-FD2A-43B8-A274-4FBC8A5F4285}">
      <dsp:nvSpPr>
        <dsp:cNvPr id="0" name=""/>
        <dsp:cNvSpPr/>
      </dsp:nvSpPr>
      <dsp:spPr>
        <a:xfrm>
          <a:off x="7998321" y="39439"/>
          <a:ext cx="1903325" cy="1141995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Meet with department</a:t>
          </a:r>
        </a:p>
      </dsp:txBody>
      <dsp:txXfrm>
        <a:off x="8031769" y="72887"/>
        <a:ext cx="1836429" cy="1075099"/>
      </dsp:txXfrm>
    </dsp:sp>
    <dsp:sp modelId="{11635AC3-4D3E-4A09-87FD-098C74937E4C}">
      <dsp:nvSpPr>
        <dsp:cNvPr id="0" name=""/>
        <dsp:cNvSpPr/>
      </dsp:nvSpPr>
      <dsp:spPr>
        <a:xfrm rot="5400000">
          <a:off x="8748231" y="1314667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-5400000">
        <a:off x="8808377" y="1348927"/>
        <a:ext cx="283214" cy="282454"/>
      </dsp:txXfrm>
    </dsp:sp>
    <dsp:sp modelId="{C2AFE386-F818-4628-A395-4B48675E0FC3}">
      <dsp:nvSpPr>
        <dsp:cNvPr id="0" name=""/>
        <dsp:cNvSpPr/>
      </dsp:nvSpPr>
      <dsp:spPr>
        <a:xfrm>
          <a:off x="7998321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>
              <a:solidFill>
                <a:schemeClr val="bg1"/>
              </a:solidFill>
            </a:rPr>
            <a:t>Present to other departments</a:t>
          </a:r>
        </a:p>
      </dsp:txBody>
      <dsp:txXfrm>
        <a:off x="8031769" y="1976213"/>
        <a:ext cx="1836429" cy="1075099"/>
      </dsp:txXfrm>
    </dsp:sp>
    <dsp:sp modelId="{6CF01A24-D2A6-4280-B630-81DB9902B83A}">
      <dsp:nvSpPr>
        <dsp:cNvPr id="0" name=""/>
        <dsp:cNvSpPr/>
      </dsp:nvSpPr>
      <dsp:spPr>
        <a:xfrm rot="10800000">
          <a:off x="7427323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7548374" y="2372155"/>
        <a:ext cx="282454" cy="283214"/>
      </dsp:txXfrm>
    </dsp:sp>
    <dsp:sp modelId="{B2F88FE0-BEF8-4314-B624-4ADCC3470790}">
      <dsp:nvSpPr>
        <dsp:cNvPr id="0" name=""/>
        <dsp:cNvSpPr/>
      </dsp:nvSpPr>
      <dsp:spPr>
        <a:xfrm>
          <a:off x="5333665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>
              <a:solidFill>
                <a:schemeClr val="bg1"/>
              </a:solidFill>
            </a:rPr>
            <a:t>Carry out project</a:t>
          </a:r>
        </a:p>
      </dsp:txBody>
      <dsp:txXfrm>
        <a:off x="5367113" y="1976213"/>
        <a:ext cx="1836429" cy="1075099"/>
      </dsp:txXfrm>
    </dsp:sp>
    <dsp:sp modelId="{B352237E-C36B-4DCE-8254-DF62649AB452}">
      <dsp:nvSpPr>
        <dsp:cNvPr id="0" name=""/>
        <dsp:cNvSpPr/>
      </dsp:nvSpPr>
      <dsp:spPr>
        <a:xfrm rot="10800000">
          <a:off x="4762667" y="2277750"/>
          <a:ext cx="403505" cy="4720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>
            <a:solidFill>
              <a:schemeClr val="bg1"/>
            </a:solidFill>
          </a:endParaRPr>
        </a:p>
      </dsp:txBody>
      <dsp:txXfrm rot="10800000">
        <a:off x="4883718" y="2372155"/>
        <a:ext cx="282454" cy="283214"/>
      </dsp:txXfrm>
    </dsp:sp>
    <dsp:sp modelId="{663D6FA1-A91C-4E9E-AC05-FDB755823ACB}">
      <dsp:nvSpPr>
        <dsp:cNvPr id="0" name=""/>
        <dsp:cNvSpPr/>
      </dsp:nvSpPr>
      <dsp:spPr>
        <a:xfrm>
          <a:off x="2669009" y="1942765"/>
          <a:ext cx="1903325" cy="1141995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>
              <a:solidFill>
                <a:schemeClr val="bg1"/>
              </a:solidFill>
            </a:rPr>
            <a:t>Celebrate and evaluate</a:t>
          </a:r>
        </a:p>
      </dsp:txBody>
      <dsp:txXfrm>
        <a:off x="2702457" y="1976213"/>
        <a:ext cx="1836429" cy="1075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72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06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673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249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57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231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2311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95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78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56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2" y="533400"/>
            <a:ext cx="8739823" cy="5486400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0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8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0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4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8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84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38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7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0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34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  <p:sldLayoutId id="2147483765" r:id="rId18"/>
    <p:sldLayoutId id="2147483766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/>
          <a:lstStyle/>
          <a:p>
            <a:r>
              <a:rPr lang="en-US" dirty="0"/>
              <a:t>Community Service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/>
          <a:lstStyle/>
          <a:p>
            <a:r>
              <a:rPr lang="en-US" dirty="0"/>
              <a:t>Service Projects</a:t>
            </a:r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C0C3AC-B41B-4C2C-B855-CAA40E0AA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Plan project</a:t>
            </a:r>
          </a:p>
        </p:txBody>
      </p:sp>
      <p:graphicFrame>
        <p:nvGraphicFramePr>
          <p:cNvPr id="12" name="Content Placeholder 11" descr="Process diagram consisting of seven steps, with step 3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5985047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24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>
            <a:normAutofit/>
          </a:bodyPr>
          <a:lstStyle/>
          <a:p>
            <a:pPr lvl="0"/>
            <a:r>
              <a:rPr lang="en-US"/>
              <a:t>When will the project begin and end?</a:t>
            </a:r>
          </a:p>
          <a:p>
            <a:pPr lvl="0"/>
            <a:r>
              <a:rPr lang="en-US"/>
              <a:t>When will the project be introduced to the employees?</a:t>
            </a:r>
          </a:p>
          <a:p>
            <a:pPr lvl="0"/>
            <a:r>
              <a:rPr lang="en-US"/>
              <a:t>How much input will the employees have in the choice of the project?</a:t>
            </a:r>
          </a:p>
          <a:p>
            <a:pPr lvl="1"/>
            <a:r>
              <a:rPr lang="en-US"/>
              <a:t>If no employee input, select a project</a:t>
            </a:r>
          </a:p>
          <a:p>
            <a:pPr lvl="1"/>
            <a:r>
              <a:rPr lang="en-US"/>
              <a:t>If some employee input, select a few projects to choose from</a:t>
            </a:r>
          </a:p>
          <a:p>
            <a:pPr lvl="0"/>
            <a:r>
              <a:rPr lang="en-US"/>
              <a:t>What tasks will be involved in carrying out the project?</a:t>
            </a:r>
          </a:p>
          <a:p>
            <a:pPr lvl="0"/>
            <a:r>
              <a:rPr lang="en-US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1A9674-94C6-4071-9FB6-3D87DA47D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Carry out project</a:t>
            </a:r>
          </a:p>
        </p:txBody>
      </p:sp>
      <p:graphicFrame>
        <p:nvGraphicFramePr>
          <p:cNvPr id="12" name="Content Placeholder 11" descr="Process diagram consisting of seven steps, with step 6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3218086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07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/>
              <a:t>Gathering supplies</a:t>
            </a:r>
          </a:p>
          <a:p>
            <a:pPr lvl="0"/>
            <a:r>
              <a:rPr lang="en-US"/>
              <a:t>Making posters to promote the project</a:t>
            </a:r>
          </a:p>
          <a:p>
            <a:pPr lvl="0"/>
            <a:r>
              <a:rPr lang="en-US"/>
              <a:t>Tracking progress</a:t>
            </a:r>
          </a:p>
          <a:p>
            <a:pPr lvl="0"/>
            <a:r>
              <a:rPr lang="en-US"/>
              <a:t>Making announcements to the entire company</a:t>
            </a:r>
          </a:p>
          <a:p>
            <a:pPr lvl="0"/>
            <a:r>
              <a:rPr lang="en-US"/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B2745-5653-47AE-85D7-DF3B3463B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Celebrate and evaluate</a:t>
            </a:r>
          </a:p>
        </p:txBody>
      </p:sp>
      <p:graphicFrame>
        <p:nvGraphicFramePr>
          <p:cNvPr id="12" name="Content Placeholder 11" descr="Process diagram consisting of seven steps, with step 7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886693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43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/>
              <a:t>Concluding activity</a:t>
            </a:r>
          </a:p>
          <a:p>
            <a:pPr lvl="0"/>
            <a:r>
              <a:rPr lang="en-US"/>
              <a:t>Treats to share to celebrate success </a:t>
            </a:r>
          </a:p>
          <a:p>
            <a:pPr lvl="0"/>
            <a:r>
              <a:rPr lang="en-US"/>
              <a:t>Informal discussion of results</a:t>
            </a:r>
          </a:p>
          <a:p>
            <a:pPr lvl="1"/>
            <a:r>
              <a:rPr lang="en-US"/>
              <a:t>What might be done better next time</a:t>
            </a:r>
          </a:p>
          <a:p>
            <a:pPr lvl="1"/>
            <a:r>
              <a:rPr lang="en-US"/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71CD2E-7933-414A-8B74-E2F9DF6C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Meet with department</a:t>
            </a:r>
          </a:p>
        </p:txBody>
      </p:sp>
      <p:graphicFrame>
        <p:nvGraphicFramePr>
          <p:cNvPr id="12" name="Content Placeholder 11" descr="Process diagram consisting of seven steps, with step 4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1987000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553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>
            <a:normAutofit lnSpcReduction="10000"/>
          </a:bodyPr>
          <a:lstStyle/>
          <a:p>
            <a:pPr lvl="0"/>
            <a:r>
              <a:rPr lang="en-US"/>
              <a:t>Introduce the project to the employees</a:t>
            </a:r>
          </a:p>
          <a:p>
            <a:pPr lvl="1"/>
            <a:r>
              <a:rPr lang="en-US"/>
              <a:t>Writing about experiences</a:t>
            </a:r>
          </a:p>
          <a:p>
            <a:pPr lvl="1"/>
            <a:r>
              <a:rPr lang="en-US"/>
              <a:t>Listing ideas about populations in need</a:t>
            </a:r>
          </a:p>
          <a:p>
            <a:pPr lvl="1"/>
            <a:r>
              <a:rPr lang="en-US"/>
              <a:t>Reading articles or inspirational stories</a:t>
            </a:r>
          </a:p>
          <a:p>
            <a:pPr lvl="0"/>
            <a:r>
              <a:rPr lang="en-US"/>
              <a:t>Outline the parameters of the project</a:t>
            </a:r>
          </a:p>
          <a:p>
            <a:pPr lvl="1"/>
            <a:r>
              <a:rPr lang="en-US"/>
              <a:t>Timeline</a:t>
            </a:r>
          </a:p>
          <a:p>
            <a:pPr lvl="1"/>
            <a:r>
              <a:rPr lang="en-US"/>
              <a:t>How much department time is involved?</a:t>
            </a:r>
          </a:p>
          <a:p>
            <a:pPr lvl="1"/>
            <a:r>
              <a:rPr lang="en-US"/>
              <a:t>Project participation extended to all employees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>
            <a:normAutofit lnSpcReduction="10000"/>
          </a:bodyPr>
          <a:lstStyle/>
          <a:p>
            <a:pPr lvl="0"/>
            <a:r>
              <a:rPr lang="en-US"/>
              <a:t>Lead discussion</a:t>
            </a:r>
          </a:p>
          <a:p>
            <a:pPr lvl="1"/>
            <a:r>
              <a:rPr lang="en-US"/>
              <a:t>What kind of project do we want to do?</a:t>
            </a:r>
          </a:p>
          <a:p>
            <a:pPr lvl="1"/>
            <a:r>
              <a:rPr lang="en-US"/>
              <a:t>What need do we want to address?</a:t>
            </a:r>
          </a:p>
          <a:p>
            <a:pPr lvl="1"/>
            <a:r>
              <a:rPr lang="en-US"/>
              <a:t>What are the goals of this project?</a:t>
            </a:r>
          </a:p>
          <a:p>
            <a:pPr lvl="1"/>
            <a:r>
              <a:rPr lang="en-US"/>
              <a:t>What do we need to do to meet those goals?</a:t>
            </a:r>
          </a:p>
          <a:p>
            <a:pPr lvl="1"/>
            <a:r>
              <a:rPr lang="en-US"/>
              <a:t>Who will perform these tasks?</a:t>
            </a:r>
          </a:p>
          <a:p>
            <a:pPr lvl="1"/>
            <a:r>
              <a:rPr lang="en-US"/>
              <a:t>What materials will we need?</a:t>
            </a:r>
          </a:p>
          <a:p>
            <a:pPr lvl="1"/>
            <a:r>
              <a:rPr lang="en-US"/>
              <a:t>When will the tasks be performed?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End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407638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Service Project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 dirty="0"/>
              <a:t>Familiarize you with the concept of service</a:t>
            </a:r>
          </a:p>
          <a:p>
            <a:pPr lvl="0"/>
            <a:r>
              <a:rPr lang="en-US" dirty="0"/>
              <a:t>Make service a part of your life</a:t>
            </a:r>
          </a:p>
          <a:p>
            <a:pPr lvl="0"/>
            <a:r>
              <a:rPr lang="en-US" dirty="0"/>
              <a:t>Engage and motivate you</a:t>
            </a:r>
          </a:p>
          <a:p>
            <a:pPr lvl="0"/>
            <a:r>
              <a:rPr lang="en-US" dirty="0"/>
              <a:t>Build a sense of teamwork among all employees across departments</a:t>
            </a:r>
          </a:p>
          <a:p>
            <a:pPr lvl="0"/>
            <a:r>
              <a:rPr lang="en-US" dirty="0"/>
              <a:t>Provide appropriate skills development</a:t>
            </a:r>
          </a:p>
          <a:p>
            <a:pPr lvl="0"/>
            <a:r>
              <a:rPr lang="en-US" dirty="0"/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FD6448-A438-4EA8-BFA1-4B3915D47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729574"/>
            <a:ext cx="9905998" cy="914400"/>
          </a:xfrm>
        </p:spPr>
        <p:txBody>
          <a:bodyPr/>
          <a:lstStyle/>
          <a:p>
            <a:r>
              <a:rPr lang="en-US" dirty="0"/>
              <a:t>Active Phase – Present to other departments</a:t>
            </a: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607070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1879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/>
              <a:t>Consult with team leader about the best way to communicate</a:t>
            </a:r>
          </a:p>
          <a:p>
            <a:pPr lvl="0"/>
            <a:r>
              <a:rPr lang="en-US"/>
              <a:t>Team leader may bring up at next team leaders’ meeting</a:t>
            </a:r>
          </a:p>
          <a:p>
            <a:pPr lvl="0"/>
            <a:r>
              <a:rPr lang="en-US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Service Project Process - Diagram</a:t>
            </a:r>
          </a:p>
        </p:txBody>
      </p:sp>
      <p:graphicFrame>
        <p:nvGraphicFramePr>
          <p:cNvPr id="12" name="Content Placeholder 11" descr="Process diagram consisting of these seven steps in order: Gather information, Set up team, Plan project, Meet with department, Present to other departments, Carry out project, Celebrate and evaluate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2136859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Service Project Process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 dirty="0"/>
              <a:t>Gather information</a:t>
            </a:r>
          </a:p>
          <a:p>
            <a:pPr lvl="0"/>
            <a:r>
              <a:rPr lang="en-US" dirty="0"/>
              <a:t>Set up team</a:t>
            </a:r>
          </a:p>
          <a:p>
            <a:pPr lvl="0"/>
            <a:r>
              <a:rPr lang="en-US" dirty="0"/>
              <a:t>Plan project</a:t>
            </a:r>
          </a:p>
          <a:p>
            <a:pPr lvl="0"/>
            <a:r>
              <a:rPr lang="en-US" dirty="0"/>
              <a:t>Meet with department</a:t>
            </a:r>
          </a:p>
          <a:p>
            <a:pPr lvl="0"/>
            <a:r>
              <a:rPr lang="en-US" dirty="0"/>
              <a:t>Present to other departments</a:t>
            </a:r>
          </a:p>
          <a:p>
            <a:pPr lvl="0"/>
            <a:r>
              <a:rPr lang="en-US" dirty="0"/>
              <a:t>Carry out project</a:t>
            </a:r>
          </a:p>
          <a:p>
            <a:pPr lvl="0"/>
            <a:r>
              <a:rPr lang="en-US" dirty="0"/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121352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A33F2F-63FA-4B59-B5B4-82E74BDE9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Gather information</a:t>
            </a:r>
          </a:p>
        </p:txBody>
      </p:sp>
      <p:graphicFrame>
        <p:nvGraphicFramePr>
          <p:cNvPr id="12" name="Content Placeholder 11" descr="Process diagram consisting of seven steps, with step 1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421476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36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dirty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/>
              <a:t>Questions for Team Leaders</a:t>
            </a:r>
          </a:p>
          <a:p>
            <a:pPr lvl="1"/>
            <a:r>
              <a:rPr lang="en-US"/>
              <a:t>How much time do you want/have available to spend?</a:t>
            </a:r>
          </a:p>
          <a:p>
            <a:pPr lvl="1"/>
            <a:r>
              <a:rPr lang="en-US"/>
              <a:t>How much time do you want your team to spend?</a:t>
            </a:r>
          </a:p>
          <a:p>
            <a:pPr lvl="1"/>
            <a:r>
              <a:rPr lang="en-US"/>
              <a:t>Do you have a project you have always wanted to do?</a:t>
            </a:r>
          </a:p>
          <a:p>
            <a:pPr lvl="1"/>
            <a:r>
              <a:rPr lang="en-US"/>
              <a:t>Is there a project you are already doing (or already plan to do) that we can help with?</a:t>
            </a:r>
          </a:p>
          <a:p>
            <a:pPr lvl="1"/>
            <a:r>
              <a:rPr lang="en-US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>
            <a:normAutofit/>
          </a:bodyPr>
          <a:lstStyle/>
          <a:p>
            <a:pPr lvl="0"/>
            <a:r>
              <a:rPr lang="en-US"/>
              <a:t>Questions for Department Reps</a:t>
            </a:r>
          </a:p>
          <a:p>
            <a:pPr lvl="1"/>
            <a:r>
              <a:rPr lang="en-US"/>
              <a:t>What kinds of things are your employees interested in?</a:t>
            </a:r>
          </a:p>
          <a:p>
            <a:pPr lvl="1"/>
            <a:r>
              <a:rPr lang="en-US"/>
              <a:t>What is the skill level of your employees?</a:t>
            </a:r>
          </a:p>
          <a:p>
            <a:pPr lvl="1"/>
            <a:r>
              <a:rPr lang="en-US"/>
              <a:t>What is the commitment level of your employees?</a:t>
            </a:r>
          </a:p>
          <a:p>
            <a:pPr lvl="1"/>
            <a:r>
              <a:rPr lang="en-US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C75A20-82B1-4018-A15A-7FFF15E2F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914400"/>
          </a:xfrm>
        </p:spPr>
        <p:txBody>
          <a:bodyPr/>
          <a:lstStyle/>
          <a:p>
            <a:r>
              <a:rPr lang="en-US" dirty="0"/>
              <a:t>Active Phase – Set up team</a:t>
            </a:r>
          </a:p>
        </p:txBody>
      </p:sp>
      <p:graphicFrame>
        <p:nvGraphicFramePr>
          <p:cNvPr id="12" name="Content Placeholder 11" descr="Process diagram consisting of seven steps, with step 2 emphasized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382973"/>
              </p:ext>
            </p:extLst>
          </p:nvPr>
        </p:nvGraphicFramePr>
        <p:xfrm>
          <a:off x="1141413" y="2667000"/>
          <a:ext cx="9906000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007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</p:spPr>
        <p:txBody>
          <a:bodyPr/>
          <a:lstStyle/>
          <a:p>
            <a:pPr lvl="0"/>
            <a:r>
              <a:rPr lang="en-US"/>
              <a:t>Contact people recommended as department reps</a:t>
            </a:r>
          </a:p>
          <a:p>
            <a:pPr lvl="0"/>
            <a:r>
              <a:rPr lang="en-US"/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A9E023"/>
      </a:accent1>
      <a:accent2>
        <a:srgbClr val="1FCDB6"/>
      </a:accent2>
      <a:accent3>
        <a:srgbClr val="5F99C9"/>
      </a:accent3>
      <a:accent4>
        <a:srgbClr val="AE65D1"/>
      </a:accent4>
      <a:accent5>
        <a:srgbClr val="D06423"/>
      </a:accent5>
      <a:accent6>
        <a:srgbClr val="DCAB11"/>
      </a:accent6>
      <a:hlink>
        <a:srgbClr val="ADE133"/>
      </a:hlink>
      <a:folHlink>
        <a:srgbClr val="C2EA6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1FEE2289-88FB-467C-9C9A-54F3C85768F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A66895-4616-4804-9A3F-4A05639482BB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C0A6CA91-BE00-4CC6-B2DF-108B8A9E0F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F9C766-4E15-40B8-A6D5-07058C5541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69</TotalTime>
  <Words>721</Words>
  <Application>Microsoft Office PowerPoint</Application>
  <PresentationFormat>Widescreen</PresentationFormat>
  <Paragraphs>141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Century Gothic</vt:lpstr>
      <vt:lpstr>Mesh</vt:lpstr>
      <vt:lpstr>Community Service Committee</vt:lpstr>
      <vt:lpstr>Service Project Goals</vt:lpstr>
      <vt:lpstr>Service Project Process - Diagram</vt:lpstr>
      <vt:lpstr>Service Project Process</vt:lpstr>
      <vt:lpstr>Active Phase – Gather information</vt:lpstr>
      <vt:lpstr>Gather information</vt:lpstr>
      <vt:lpstr>Gather information (continued)</vt:lpstr>
      <vt:lpstr>Active Phase – Set up team</vt:lpstr>
      <vt:lpstr>Set up team</vt:lpstr>
      <vt:lpstr>Active Phase – Plan project</vt:lpstr>
      <vt:lpstr>Plan project</vt:lpstr>
      <vt:lpstr>Active Phase – Carry out project</vt:lpstr>
      <vt:lpstr>Carry out project</vt:lpstr>
      <vt:lpstr>Active Phase – Celebrate and evaluate</vt:lpstr>
      <vt:lpstr>Celebrate and evaluate</vt:lpstr>
      <vt:lpstr>Active Phase – Meet with department</vt:lpstr>
      <vt:lpstr>Meet with department</vt:lpstr>
      <vt:lpstr>Meet with department (continued)</vt:lpstr>
      <vt:lpstr>End of Presentation</vt:lpstr>
      <vt:lpstr>Active Phase – Present to other departments</vt:lpstr>
      <vt:lpstr>Present to other departments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Service Committee</dc:title>
  <cp:lastModifiedBy>Joan Lambert</cp:lastModifiedBy>
  <cp:revision>2</cp:revision>
  <dcterms:created xsi:type="dcterms:W3CDTF">2012-11-09T20:55:46Z</dcterms:created>
  <dcterms:modified xsi:type="dcterms:W3CDTF">2021-11-18T02:51:24Z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