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4"/>
  </p:sldMasterIdLst>
  <p:sldIdLst>
    <p:sldId id="256" r:id="rId5"/>
    <p:sldId id="257" r:id="rId6"/>
    <p:sldId id="26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84" autoAdjust="0"/>
  </p:normalViewPr>
  <p:slideViewPr>
    <p:cSldViewPr>
      <p:cViewPr varScale="1">
        <p:scale>
          <a:sx n="73" d="100"/>
          <a:sy n="73" d="100"/>
        </p:scale>
        <p:origin x="12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3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D140AE6-F40C-4D08-A6D2-8300339CF9C9}">
      <dgm:prSet/>
      <dgm:spPr/>
      <dgm:t>
        <a:bodyPr/>
        <a:lstStyle/>
        <a:p>
          <a:pPr rtl="0"/>
          <a:r>
            <a:rPr lang="en-US"/>
            <a:t>Gather information</a:t>
          </a:r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/>
      <dgm:spPr/>
      <dgm:t>
        <a:bodyPr/>
        <a:lstStyle/>
        <a:p>
          <a:endParaRPr lang="en-US"/>
        </a:p>
      </dgm:t>
    </dgm:pt>
    <dgm:pt modelId="{E1FF4C63-F7BF-4EF3-9902-A68D2316532C}">
      <dgm:prSet/>
      <dgm:spPr/>
      <dgm:t>
        <a:bodyPr/>
        <a:lstStyle/>
        <a:p>
          <a:pPr rtl="0"/>
          <a:r>
            <a:rPr lang="en-US"/>
            <a:t>Set up team</a:t>
          </a:r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/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n-US"/>
            <a:t>Plan project</a:t>
          </a:r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/>
            <a:t>Meet with department</a:t>
          </a:r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/>
            <a:t>Present to other departments</a:t>
          </a:r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/>
            <a:t>Carry out project</a:t>
          </a:r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/>
            <a:t>Celebrate and evaluate</a:t>
          </a:r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</dgm:pt>
    <dgm:pt modelId="{F380CEC8-1289-4AC7-B157-1FC33A697C91}" type="pres">
      <dgm:prSet presAssocID="{06E5789F-03DE-4EB0-909D-480A886D3128}" presName="sibTrans" presStyleLbl="sibTrans2D1" presStyleIdx="0" presStyleCnt="6"/>
      <dgm:spPr/>
    </dgm:pt>
    <dgm:pt modelId="{D57E941C-12F3-4D11-8C7B-12BB68AF82D7}" type="pres">
      <dgm:prSet presAssocID="{06E5789F-03DE-4EB0-909D-480A886D3128}" presName="connectorText" presStyleLbl="sibTrans2D1" presStyleIdx="0" presStyleCnt="6"/>
      <dgm:spPr/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</dgm:pt>
    <dgm:pt modelId="{3D185A30-77BD-4AFD-8C68-621F24BA7B4E}" type="pres">
      <dgm:prSet presAssocID="{BE9645C4-4397-4C7A-9EBE-4F279E06A442}" presName="sibTrans" presStyleLbl="sibTrans2D1" presStyleIdx="1" presStyleCnt="6"/>
      <dgm:spPr/>
    </dgm:pt>
    <dgm:pt modelId="{F2792C80-B1F2-4643-AA8D-5698A10FC00B}" type="pres">
      <dgm:prSet presAssocID="{BE9645C4-4397-4C7A-9EBE-4F279E06A442}" presName="connectorText" presStyleLbl="sibTrans2D1" presStyleIdx="1" presStyleCnt="6"/>
      <dgm:spPr/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</dgm:pt>
    <dgm:pt modelId="{F235C8FD-AD36-4953-8ECF-ABBC264A2F97}" type="pres">
      <dgm:prSet presAssocID="{DC28B2BE-9DB5-4DFA-9858-95C78D58F974}" presName="sibTrans" presStyleLbl="sibTrans2D1" presStyleIdx="2" presStyleCnt="6"/>
      <dgm:spPr/>
    </dgm:pt>
    <dgm:pt modelId="{EF762E41-FFBA-4074-B59C-2A751863FA0D}" type="pres">
      <dgm:prSet presAssocID="{DC28B2BE-9DB5-4DFA-9858-95C78D58F974}" presName="connectorText" presStyleLbl="sibTrans2D1" presStyleIdx="2" presStyleCnt="6"/>
      <dgm:spPr/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</dgm:pt>
    <dgm:pt modelId="{11635AC3-4D3E-4A09-87FD-098C74937E4C}" type="pres">
      <dgm:prSet presAssocID="{901250F1-7ED3-4F75-BA19-E7C04F6C43FB}" presName="sibTrans" presStyleLbl="sibTrans2D1" presStyleIdx="3" presStyleCnt="6"/>
      <dgm:spPr/>
    </dgm:pt>
    <dgm:pt modelId="{CADFC4D5-22C1-466B-8742-5B31BD3A1417}" type="pres">
      <dgm:prSet presAssocID="{901250F1-7ED3-4F75-BA19-E7C04F6C43FB}" presName="connectorText" presStyleLbl="sibTrans2D1" presStyleIdx="3" presStyleCnt="6"/>
      <dgm:spPr/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</dgm:pt>
    <dgm:pt modelId="{6CF01A24-D2A6-4280-B630-81DB9902B83A}" type="pres">
      <dgm:prSet presAssocID="{2BFC6B5B-099D-4054-AACE-46D61B002FF3}" presName="sibTrans" presStyleLbl="sibTrans2D1" presStyleIdx="4" presStyleCnt="6"/>
      <dgm:spPr/>
    </dgm:pt>
    <dgm:pt modelId="{8F586268-0ABF-4B04-9F6C-F218DF5117F7}" type="pres">
      <dgm:prSet presAssocID="{2BFC6B5B-099D-4054-AACE-46D61B002FF3}" presName="connectorText" presStyleLbl="sibTrans2D1" presStyleIdx="4" presStyleCnt="6"/>
      <dgm:spPr/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</dgm:pt>
    <dgm:pt modelId="{B352237E-C36B-4DCE-8254-DF62649AB452}" type="pres">
      <dgm:prSet presAssocID="{2E65B268-D254-4E43-9658-DA66F3F91AEB}" presName="sibTrans" presStyleLbl="sibTrans2D1" presStyleIdx="5" presStyleCnt="6"/>
      <dgm:spPr/>
    </dgm:pt>
    <dgm:pt modelId="{0AAA48CD-A45E-4F38-B4F7-2141562B4173}" type="pres">
      <dgm:prSet presAssocID="{2E65B268-D254-4E43-9658-DA66F3F91AEB}" presName="connectorText" presStyleLbl="sibTrans2D1" presStyleIdx="5" presStyleCnt="6"/>
      <dgm:spPr/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</dgm:pt>
  </dgm:ptLst>
  <dgm:cxnLst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4338" y="501763"/>
          <a:ext cx="1896920" cy="11381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Gather information</a:t>
          </a:r>
        </a:p>
      </dsp:txBody>
      <dsp:txXfrm>
        <a:off x="37673" y="535098"/>
        <a:ext cx="1830250" cy="1071482"/>
      </dsp:txXfrm>
    </dsp:sp>
    <dsp:sp modelId="{F380CEC8-1289-4AC7-B157-1FC33A697C91}">
      <dsp:nvSpPr>
        <dsp:cNvPr id="0" name=""/>
        <dsp:cNvSpPr/>
      </dsp:nvSpPr>
      <dsp:spPr>
        <a:xfrm>
          <a:off x="2068187" y="835621"/>
          <a:ext cx="402147" cy="470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2068187" y="929708"/>
        <a:ext cx="281503" cy="282262"/>
      </dsp:txXfrm>
    </dsp:sp>
    <dsp:sp modelId="{05C0492C-E09A-4EEC-A573-07011E559F0E}">
      <dsp:nvSpPr>
        <dsp:cNvPr id="0" name=""/>
        <dsp:cNvSpPr/>
      </dsp:nvSpPr>
      <dsp:spPr>
        <a:xfrm>
          <a:off x="2660027" y="501763"/>
          <a:ext cx="1896920" cy="1138152"/>
        </a:xfrm>
        <a:prstGeom prst="roundRect">
          <a:avLst>
            <a:gd name="adj" fmla="val 10000"/>
          </a:avLst>
        </a:prstGeom>
        <a:solidFill>
          <a:schemeClr val="accent2">
            <a:hueOff val="-147116"/>
            <a:satOff val="703"/>
            <a:lumOff val="98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Set up team</a:t>
          </a:r>
        </a:p>
      </dsp:txBody>
      <dsp:txXfrm>
        <a:off x="2693362" y="535098"/>
        <a:ext cx="1830250" cy="1071482"/>
      </dsp:txXfrm>
    </dsp:sp>
    <dsp:sp modelId="{3D185A30-77BD-4AFD-8C68-621F24BA7B4E}">
      <dsp:nvSpPr>
        <dsp:cNvPr id="0" name=""/>
        <dsp:cNvSpPr/>
      </dsp:nvSpPr>
      <dsp:spPr>
        <a:xfrm>
          <a:off x="4723876" y="835621"/>
          <a:ext cx="402147" cy="470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76539"/>
            <a:satOff val="844"/>
            <a:lumOff val="117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4723876" y="929708"/>
        <a:ext cx="281503" cy="282262"/>
      </dsp:txXfrm>
    </dsp:sp>
    <dsp:sp modelId="{05189C71-B846-45DF-BA1E-E9C8A874201F}">
      <dsp:nvSpPr>
        <dsp:cNvPr id="0" name=""/>
        <dsp:cNvSpPr/>
      </dsp:nvSpPr>
      <dsp:spPr>
        <a:xfrm>
          <a:off x="5315715" y="501763"/>
          <a:ext cx="1896920" cy="1138152"/>
        </a:xfrm>
        <a:prstGeom prst="roundRect">
          <a:avLst>
            <a:gd name="adj" fmla="val 10000"/>
          </a:avLst>
        </a:prstGeom>
        <a:solidFill>
          <a:schemeClr val="accent2">
            <a:hueOff val="-294232"/>
            <a:satOff val="1406"/>
            <a:lumOff val="196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Plan project</a:t>
          </a:r>
        </a:p>
      </dsp:txBody>
      <dsp:txXfrm>
        <a:off x="5349050" y="535098"/>
        <a:ext cx="1830250" cy="1071482"/>
      </dsp:txXfrm>
    </dsp:sp>
    <dsp:sp modelId="{F235C8FD-AD36-4953-8ECF-ABBC264A2F97}">
      <dsp:nvSpPr>
        <dsp:cNvPr id="0" name=""/>
        <dsp:cNvSpPr/>
      </dsp:nvSpPr>
      <dsp:spPr>
        <a:xfrm>
          <a:off x="7379564" y="835621"/>
          <a:ext cx="402147" cy="470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353078"/>
            <a:satOff val="1687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>
        <a:off x="7379564" y="929708"/>
        <a:ext cx="281503" cy="282262"/>
      </dsp:txXfrm>
    </dsp:sp>
    <dsp:sp modelId="{779E3D33-FD2A-43B8-A274-4FBC8A5F4285}">
      <dsp:nvSpPr>
        <dsp:cNvPr id="0" name=""/>
        <dsp:cNvSpPr/>
      </dsp:nvSpPr>
      <dsp:spPr>
        <a:xfrm>
          <a:off x="7971404" y="501763"/>
          <a:ext cx="1896920" cy="1138152"/>
        </a:xfrm>
        <a:prstGeom prst="roundRect">
          <a:avLst>
            <a:gd name="adj" fmla="val 10000"/>
          </a:avLst>
        </a:prstGeom>
        <a:solidFill>
          <a:schemeClr val="accent2">
            <a:hueOff val="-441348"/>
            <a:satOff val="2109"/>
            <a:lumOff val="294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Meet with department</a:t>
          </a:r>
        </a:p>
      </dsp:txBody>
      <dsp:txXfrm>
        <a:off x="8004739" y="535098"/>
        <a:ext cx="1830250" cy="1071482"/>
      </dsp:txXfrm>
    </dsp:sp>
    <dsp:sp modelId="{11635AC3-4D3E-4A09-87FD-098C74937E4C}">
      <dsp:nvSpPr>
        <dsp:cNvPr id="0" name=""/>
        <dsp:cNvSpPr/>
      </dsp:nvSpPr>
      <dsp:spPr>
        <a:xfrm rot="5400000">
          <a:off x="8718790" y="1772700"/>
          <a:ext cx="402147" cy="470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529618"/>
            <a:satOff val="2531"/>
            <a:lumOff val="35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-5400000">
        <a:off x="8778733" y="1806844"/>
        <a:ext cx="282262" cy="281503"/>
      </dsp:txXfrm>
    </dsp:sp>
    <dsp:sp modelId="{C2AFE386-F818-4628-A395-4B48675E0FC3}">
      <dsp:nvSpPr>
        <dsp:cNvPr id="0" name=""/>
        <dsp:cNvSpPr/>
      </dsp:nvSpPr>
      <dsp:spPr>
        <a:xfrm>
          <a:off x="7971404" y="2398684"/>
          <a:ext cx="1896920" cy="1138152"/>
        </a:xfrm>
        <a:prstGeom prst="roundRect">
          <a:avLst>
            <a:gd name="adj" fmla="val 10000"/>
          </a:avLst>
        </a:prstGeom>
        <a:solidFill>
          <a:schemeClr val="accent2">
            <a:hueOff val="-588464"/>
            <a:satOff val="2812"/>
            <a:lumOff val="392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Present to other departments</a:t>
          </a:r>
        </a:p>
      </dsp:txBody>
      <dsp:txXfrm>
        <a:off x="8004739" y="2432019"/>
        <a:ext cx="1830250" cy="1071482"/>
      </dsp:txXfrm>
    </dsp:sp>
    <dsp:sp modelId="{6CF01A24-D2A6-4280-B630-81DB9902B83A}">
      <dsp:nvSpPr>
        <dsp:cNvPr id="0" name=""/>
        <dsp:cNvSpPr/>
      </dsp:nvSpPr>
      <dsp:spPr>
        <a:xfrm rot="10800000">
          <a:off x="7402327" y="2732542"/>
          <a:ext cx="402147" cy="470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706157"/>
            <a:satOff val="3374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7522971" y="2826629"/>
        <a:ext cx="281503" cy="282262"/>
      </dsp:txXfrm>
    </dsp:sp>
    <dsp:sp modelId="{B2F88FE0-BEF8-4314-B624-4ADCC3470790}">
      <dsp:nvSpPr>
        <dsp:cNvPr id="0" name=""/>
        <dsp:cNvSpPr/>
      </dsp:nvSpPr>
      <dsp:spPr>
        <a:xfrm>
          <a:off x="5315715" y="2398684"/>
          <a:ext cx="1896920" cy="1138152"/>
        </a:xfrm>
        <a:prstGeom prst="roundRect">
          <a:avLst>
            <a:gd name="adj" fmla="val 10000"/>
          </a:avLst>
        </a:prstGeom>
        <a:solidFill>
          <a:schemeClr val="accent2">
            <a:hueOff val="-735580"/>
            <a:satOff val="3515"/>
            <a:lumOff val="490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Carry out project</a:t>
          </a:r>
        </a:p>
      </dsp:txBody>
      <dsp:txXfrm>
        <a:off x="5349050" y="2432019"/>
        <a:ext cx="1830250" cy="1071482"/>
      </dsp:txXfrm>
    </dsp:sp>
    <dsp:sp modelId="{B352237E-C36B-4DCE-8254-DF62649AB452}">
      <dsp:nvSpPr>
        <dsp:cNvPr id="0" name=""/>
        <dsp:cNvSpPr/>
      </dsp:nvSpPr>
      <dsp:spPr>
        <a:xfrm rot="10800000">
          <a:off x="4746639" y="2732542"/>
          <a:ext cx="402147" cy="4704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882696"/>
            <a:satOff val="4218"/>
            <a:lumOff val="5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700" kern="1200"/>
        </a:p>
      </dsp:txBody>
      <dsp:txXfrm rot="10800000">
        <a:off x="4867283" y="2826629"/>
        <a:ext cx="281503" cy="282262"/>
      </dsp:txXfrm>
    </dsp:sp>
    <dsp:sp modelId="{663D6FA1-A91C-4E9E-AC05-FDB755823ACB}">
      <dsp:nvSpPr>
        <dsp:cNvPr id="0" name=""/>
        <dsp:cNvSpPr/>
      </dsp:nvSpPr>
      <dsp:spPr>
        <a:xfrm>
          <a:off x="2660027" y="2398684"/>
          <a:ext cx="1896920" cy="1138152"/>
        </a:xfrm>
        <a:prstGeom prst="roundRect">
          <a:avLst>
            <a:gd name="adj" fmla="val 10000"/>
          </a:avLst>
        </a:prstGeom>
        <a:solidFill>
          <a:schemeClr val="accent2">
            <a:hueOff val="-882696"/>
            <a:satOff val="4218"/>
            <a:lumOff val="588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Celebrate and evaluate</a:t>
          </a:r>
        </a:p>
      </dsp:txBody>
      <dsp:txXfrm>
        <a:off x="2693362" y="2432019"/>
        <a:ext cx="1830250" cy="1071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34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27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344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47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88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78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0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5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43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33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109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43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Community Service 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Service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Consult with team leader about the best way to communicate</a:t>
            </a:r>
          </a:p>
          <a:p>
            <a:pPr lvl="0"/>
            <a:r>
              <a:rPr lang="en-US"/>
              <a:t>Team leader may bring up at next team leaders’ meeting</a:t>
            </a:r>
          </a:p>
          <a:p>
            <a:pPr lvl="0"/>
            <a:r>
              <a:rPr lang="en-US"/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Gathering supplies</a:t>
            </a:r>
          </a:p>
          <a:p>
            <a:pPr lvl="0"/>
            <a:r>
              <a:rPr lang="en-US"/>
              <a:t>Making posters to promote the project</a:t>
            </a:r>
          </a:p>
          <a:p>
            <a:pPr lvl="0"/>
            <a:r>
              <a:rPr lang="en-US"/>
              <a:t>Tracking progress</a:t>
            </a:r>
          </a:p>
          <a:p>
            <a:pPr lvl="0"/>
            <a:r>
              <a:rPr lang="en-US"/>
              <a:t>Making announcements to the entire company</a:t>
            </a:r>
          </a:p>
          <a:p>
            <a:pPr lvl="0"/>
            <a:r>
              <a:rPr lang="en-US"/>
              <a:t>Attending and participating in project events, such as cleanups or work parties</a:t>
            </a: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Concluding activity</a:t>
            </a:r>
          </a:p>
          <a:p>
            <a:pPr lvl="0"/>
            <a:r>
              <a:rPr lang="en-US"/>
              <a:t>Treats to share to celebrate success </a:t>
            </a:r>
          </a:p>
          <a:p>
            <a:pPr lvl="0"/>
            <a:r>
              <a:rPr lang="en-US"/>
              <a:t>Informal discussion of results</a:t>
            </a:r>
          </a:p>
          <a:p>
            <a:pPr lvl="1"/>
            <a:r>
              <a:rPr lang="en-US"/>
              <a:t>What might be done better next time</a:t>
            </a:r>
          </a:p>
          <a:p>
            <a:pPr lvl="1"/>
            <a:r>
              <a:rPr lang="en-US"/>
              <a:t>Projects for next year</a:t>
            </a: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 Project 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Familiarize you with the concept of service</a:t>
            </a:r>
          </a:p>
          <a:p>
            <a:pPr lvl="0"/>
            <a:r>
              <a:rPr lang="en-US"/>
              <a:t>Make service a part of your life</a:t>
            </a:r>
          </a:p>
          <a:p>
            <a:pPr lvl="0"/>
            <a:r>
              <a:rPr lang="en-US"/>
              <a:t>Engage and motivate you</a:t>
            </a:r>
          </a:p>
          <a:p>
            <a:pPr lvl="0"/>
            <a:r>
              <a:rPr lang="en-US"/>
              <a:t>Build a sense of teamwork among all employees across departments</a:t>
            </a:r>
          </a:p>
          <a:p>
            <a:pPr lvl="0"/>
            <a:r>
              <a:rPr lang="en-US"/>
              <a:t>Provide appropriate skills development</a:t>
            </a:r>
          </a:p>
          <a:p>
            <a:pPr lvl="0"/>
            <a:r>
              <a:rPr lang="en-US"/>
              <a:t>Meet genuine needs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Project Process</a:t>
            </a:r>
          </a:p>
        </p:txBody>
      </p:sp>
      <p:graphicFrame>
        <p:nvGraphicFramePr>
          <p:cNvPr id="12" name="Content Placeholder 11" descr="Process diagram consisting of these seven steps in order: Gather information, Set up team, Plan project, Meet with department, Present to other departments, Carry out project, Celebrate and evaluate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748928"/>
              </p:ext>
            </p:extLst>
          </p:nvPr>
        </p:nvGraphicFramePr>
        <p:xfrm>
          <a:off x="1143000" y="2057400"/>
          <a:ext cx="9872663" cy="4038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Questions for Team Leaders</a:t>
            </a:r>
          </a:p>
          <a:p>
            <a:pPr lvl="1"/>
            <a:r>
              <a:rPr lang="en-US"/>
              <a:t>How much time do you want/have available to spend?</a:t>
            </a:r>
          </a:p>
          <a:p>
            <a:pPr lvl="1"/>
            <a:r>
              <a:rPr lang="en-US"/>
              <a:t>How much time do you want your team to spend?</a:t>
            </a:r>
          </a:p>
          <a:p>
            <a:pPr lvl="1"/>
            <a:r>
              <a:rPr lang="en-US"/>
              <a:t>Do you have a project you have always wanted to do?</a:t>
            </a:r>
          </a:p>
          <a:p>
            <a:pPr lvl="1"/>
            <a:r>
              <a:rPr lang="en-US"/>
              <a:t>Is there a project you are already doing (or already plan to do) that we can help with?</a:t>
            </a:r>
          </a:p>
          <a:p>
            <a:pPr lvl="1"/>
            <a:r>
              <a:rPr lang="en-US"/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/>
              <a:t>Questions for Department Reps</a:t>
            </a:r>
          </a:p>
          <a:p>
            <a:pPr lvl="1"/>
            <a:r>
              <a:rPr lang="en-US"/>
              <a:t>What kinds of things are your employees interested in?</a:t>
            </a:r>
          </a:p>
          <a:p>
            <a:pPr lvl="1"/>
            <a:r>
              <a:rPr lang="en-US"/>
              <a:t>What is the skill level of your employees?</a:t>
            </a:r>
          </a:p>
          <a:p>
            <a:pPr lvl="1"/>
            <a:r>
              <a:rPr lang="en-US"/>
              <a:t>What is the commitment level of your employees?</a:t>
            </a:r>
          </a:p>
          <a:p>
            <a:pPr lvl="1"/>
            <a:r>
              <a:rPr lang="en-US"/>
              <a:t>What type of project do you see as being successful for these employees (collection, activity, fundraising; see Resource notebook)?</a:t>
            </a:r>
          </a:p>
          <a:p>
            <a:pPr lvl="1"/>
            <a:r>
              <a:rPr lang="en-US"/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Contact people recommended as department reps</a:t>
            </a:r>
          </a:p>
          <a:p>
            <a:pPr lvl="0"/>
            <a:r>
              <a:rPr lang="en-US"/>
              <a:t>Pursue 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/>
              <a:t>When will the project begin and end?</a:t>
            </a:r>
          </a:p>
          <a:p>
            <a:pPr lvl="0"/>
            <a:r>
              <a:rPr lang="en-US"/>
              <a:t>When will the project be introduced to the employees?</a:t>
            </a:r>
          </a:p>
          <a:p>
            <a:pPr lvl="0"/>
            <a:r>
              <a:rPr lang="en-US"/>
              <a:t>How much input will the employees have in the choice of the project?</a:t>
            </a:r>
          </a:p>
          <a:p>
            <a:pPr lvl="1"/>
            <a:r>
              <a:rPr lang="en-US"/>
              <a:t>If no employee input, select a project</a:t>
            </a:r>
          </a:p>
          <a:p>
            <a:pPr lvl="1"/>
            <a:r>
              <a:rPr lang="en-US"/>
              <a:t>If some employee input, select a few projects to choose from</a:t>
            </a:r>
          </a:p>
          <a:p>
            <a:pPr lvl="0"/>
            <a:r>
              <a:rPr lang="en-US"/>
              <a:t>What tasks will be involved in carrying out the project?</a:t>
            </a:r>
          </a:p>
          <a:p>
            <a:pPr lvl="0"/>
            <a:r>
              <a:rPr lang="en-US"/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Introduce the project to the employees</a:t>
            </a:r>
          </a:p>
          <a:p>
            <a:pPr lvl="1"/>
            <a:r>
              <a:rPr lang="en-US"/>
              <a:t>Writing about experiences</a:t>
            </a:r>
          </a:p>
          <a:p>
            <a:pPr lvl="1"/>
            <a:r>
              <a:rPr lang="en-US"/>
              <a:t>Listing ideas about populations in need</a:t>
            </a:r>
          </a:p>
          <a:p>
            <a:pPr lvl="1"/>
            <a:r>
              <a:rPr lang="en-US"/>
              <a:t>Reading articles or inspirational stories</a:t>
            </a:r>
          </a:p>
          <a:p>
            <a:pPr lvl="0"/>
            <a:r>
              <a:rPr lang="en-US"/>
              <a:t>Outline the parameters of the project</a:t>
            </a:r>
          </a:p>
          <a:p>
            <a:pPr lvl="1"/>
            <a:r>
              <a:rPr lang="en-US"/>
              <a:t>Timeline</a:t>
            </a:r>
          </a:p>
          <a:p>
            <a:pPr lvl="1"/>
            <a:r>
              <a:rPr lang="en-US"/>
              <a:t>How much department time is involved?</a:t>
            </a:r>
          </a:p>
          <a:p>
            <a:pPr lvl="1"/>
            <a:r>
              <a:rPr lang="en-US"/>
              <a:t>Project participation extended to all employees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Lead discussion</a:t>
            </a:r>
          </a:p>
          <a:p>
            <a:pPr lvl="1"/>
            <a:r>
              <a:rPr lang="en-US"/>
              <a:t>What kind of project do we want to do?</a:t>
            </a:r>
          </a:p>
          <a:p>
            <a:pPr lvl="1"/>
            <a:r>
              <a:rPr lang="en-US"/>
              <a:t>What need do we want to address?</a:t>
            </a:r>
          </a:p>
          <a:p>
            <a:pPr lvl="1"/>
            <a:r>
              <a:rPr lang="en-US"/>
              <a:t>What are the goals of this project?</a:t>
            </a:r>
          </a:p>
          <a:p>
            <a:pPr lvl="1"/>
            <a:r>
              <a:rPr lang="en-US"/>
              <a:t>What do we need to do to meet those goals?</a:t>
            </a:r>
          </a:p>
          <a:p>
            <a:pPr lvl="1"/>
            <a:r>
              <a:rPr lang="en-US"/>
              <a:t>Who will perform these tasks?</a:t>
            </a:r>
          </a:p>
          <a:p>
            <a:pPr lvl="1"/>
            <a:r>
              <a:rPr lang="en-US"/>
              <a:t>What materials will we need?</a:t>
            </a:r>
          </a:p>
          <a:p>
            <a:pPr lvl="1"/>
            <a:r>
              <a:rPr lang="en-US"/>
              <a:t>When will the tasks be performed?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A66895-4616-4804-9A3F-4A05639482BB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E3EB5887-028A-4FF8-8FCA-6DCE926ABD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A6CA91-BE00-4CC6-B2DF-108B8A9E0FC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18</TotalTime>
  <Words>512</Words>
  <Application>Microsoft Office PowerPoint</Application>
  <PresentationFormat>Widescreen</PresentationFormat>
  <Paragraphs>76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Corbel</vt:lpstr>
      <vt:lpstr>Basis</vt:lpstr>
      <vt:lpstr>Community Service Committee</vt:lpstr>
      <vt:lpstr>Service Project Goals</vt:lpstr>
      <vt:lpstr>Service Project Process</vt:lpstr>
      <vt:lpstr>Gather information</vt:lpstr>
      <vt:lpstr>Gather information (continued)</vt:lpstr>
      <vt:lpstr>Set up team</vt:lpstr>
      <vt:lpstr>Plan project</vt:lpstr>
      <vt:lpstr>Meet with department</vt:lpstr>
      <vt:lpstr>Meet with department (continued)</vt:lpstr>
      <vt:lpstr>Present to other departments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Service Committee</dc:title>
  <cp:lastModifiedBy>Joan Lambert</cp:lastModifiedBy>
  <cp:revision>2</cp:revision>
  <dcterms:created xsi:type="dcterms:W3CDTF">2012-11-09T20:55:46Z</dcterms:created>
  <dcterms:modified xsi:type="dcterms:W3CDTF">2021-11-18T02:47:52Z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c56d17e7-28a8-4572-9f92-242ba3b80b5c</vt:lpwstr>
  </property>
</Properties>
</file>